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49" r:id="rId2"/>
    <p:sldMasterId id="2147483672" r:id="rId3"/>
  </p:sldMasterIdLst>
  <p:notesMasterIdLst>
    <p:notesMasterId r:id="rId18"/>
  </p:notesMasterIdLst>
  <p:sldIdLst>
    <p:sldId id="256" r:id="rId4"/>
    <p:sldId id="298" r:id="rId5"/>
    <p:sldId id="286" r:id="rId6"/>
    <p:sldId id="292" r:id="rId7"/>
    <p:sldId id="293" r:id="rId8"/>
    <p:sldId id="294" r:id="rId9"/>
    <p:sldId id="295" r:id="rId10"/>
    <p:sldId id="287" r:id="rId11"/>
    <p:sldId id="288" r:id="rId12"/>
    <p:sldId id="296" r:id="rId13"/>
    <p:sldId id="297" r:id="rId14"/>
    <p:sldId id="289" r:id="rId15"/>
    <p:sldId id="290" r:id="rId16"/>
    <p:sldId id="291" r:id="rId17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19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640" autoAdjust="0"/>
  </p:normalViewPr>
  <p:slideViewPr>
    <p:cSldViewPr>
      <p:cViewPr varScale="1">
        <p:scale>
          <a:sx n="57" d="100"/>
          <a:sy n="5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font" Target="fonts/font1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AA0DA4-2CB4-41DF-8A6D-175DD99E7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484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FE2D03-6486-4D72-B118-C39F69C859C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AA0DA4-2CB4-41DF-8A6D-175DD99E7AD9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844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BCA23F-8CA1-458F-A1E6-E545E8D4011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E7197-7F0D-4843-B386-BBC04CE55B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87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B464C-E65A-4CD3-9C28-F7051B22AD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596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B435F-8AF7-43B0-8237-E61A188C89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878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B604C2C0-B41C-4981-A03E-342AA4C174E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29993-5035-40AA-9B76-A59003812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455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08579-7072-48E3-9306-09D3BB3A2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700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69B49-D548-4766-AAA5-8C250AFF5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8488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14DA1-2DF0-41A2-8A2D-1BE7D3249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53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F2529-7BFB-4AB8-83CE-A029012EB1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054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7F687-F384-49B3-8DAF-79FA8C6073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599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92282-265E-40ED-934C-C89A0D5DA6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22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ADB95-4DCF-49E1-895D-D7B18F1A03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000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BFB66-CB4B-40B2-8145-93CBA38E5F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251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A43D2-E493-4407-A609-267E0559DF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115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0BF12-284E-4FA3-B543-CFBA62AE07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085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4FA4BAD7-5B47-44A6-817E-112A628252F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/>
              <a:endParaRPr lang="en-US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4440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1F570-7A87-4D12-8271-72727D7CD98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98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9AA21-8E7C-4312-A64E-EB5A810A513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38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E2FAD-947C-459A-9A0C-DAE4C907DC9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4397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34B4-6A72-4F45-945A-96D5B17B394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250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2B49C-922B-4749-8A88-030C4960E87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8450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DB477-F244-4A1A-BCC0-9D0A4E74C1F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1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4EC63-3C2B-43F2-8850-8C1300CE96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4156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B25DE-7564-46EB-A609-14237DD4988F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9939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7B1B9-AB20-4812-AFB3-F6C3B90EE53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7307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87563-594B-4740-A479-68D2A7845D0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0009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EEAA2-61BF-4391-B45A-32839680565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62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D5084-7426-4768-A2EB-25A5C246BE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308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104C7-361C-4E8B-B7CB-03EE907A1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06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B455F-3C9F-4DEB-953B-D35C1FBC1C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88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4F9F8-EBDA-49AC-A7B4-9DC5403000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445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74CD8-0E6C-4478-818E-9CCC5D8C01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692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71FA8-8397-4435-89FE-B99734C04C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25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DA1C0D-0DCA-4766-88A6-9BAD56C60CA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F891DF1-B0B5-41A7-8349-730988F754D9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615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9D167BD7-D009-4EA3-BE09-84AF41DB97A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717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07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/>
              <a:t>“</a:t>
            </a:r>
            <a:r>
              <a:rPr lang="en-US" altLang="en-US" sz="4800" smtClean="0"/>
              <a:t>Commonsense </a:t>
            </a:r>
            <a:r>
              <a:rPr lang="en-US" altLang="en-US" sz="4800" dirty="0"/>
              <a:t>Questions A Church of Christ Preacher Cannot Answer?”</a:t>
            </a:r>
          </a:p>
        </p:txBody>
      </p:sp>
      <p:pic>
        <p:nvPicPr>
          <p:cNvPr id="8196" name="Picture 4" descr="broMart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05200"/>
            <a:ext cx="165417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244600" y="5808663"/>
            <a:ext cx="1484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latin typeface="Segoe Media Center" pitchFamily="34" charset="0"/>
              </a:rPr>
              <a:t>David Martin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69925" y="319088"/>
            <a:ext cx="175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bg1"/>
                </a:solidFill>
              </a:rPr>
              <a:t>simple answers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467600" y="341313"/>
            <a:ext cx="1162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i="1">
                <a:solidFill>
                  <a:schemeClr val="bg1"/>
                </a:solidFill>
              </a:rPr>
              <a:t>lesson</a:t>
            </a:r>
            <a:r>
              <a:rPr lang="en-US" altLang="en-US">
                <a:solidFill>
                  <a:schemeClr val="bg1"/>
                </a:solidFill>
              </a:rPr>
              <a:t>   2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Restoring The Church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 smtClean="0"/>
              <a:t>The </a:t>
            </a:r>
            <a:r>
              <a:rPr lang="en-US" altLang="en-US" sz="3600" dirty="0"/>
              <a:t>restoration movement was about </a:t>
            </a:r>
            <a:r>
              <a:rPr lang="en-US" altLang="en-US" sz="3600" dirty="0">
                <a:solidFill>
                  <a:schemeClr val="bg2"/>
                </a:solidFill>
                <a:latin typeface="Arial Black" panose="020B0A04020102020204" pitchFamily="34" charset="0"/>
              </a:rPr>
              <a:t>restoring</a:t>
            </a:r>
            <a:r>
              <a:rPr lang="en-US" altLang="en-US" sz="3600" dirty="0"/>
              <a:t> the pattern of the original church; not </a:t>
            </a:r>
            <a:r>
              <a:rPr lang="en-US" altLang="en-US" sz="3600" dirty="0">
                <a:solidFill>
                  <a:schemeClr val="bg2"/>
                </a:solidFill>
                <a:latin typeface="Arial Black" panose="020B0A04020102020204" pitchFamily="34" charset="0"/>
              </a:rPr>
              <a:t>reforming</a:t>
            </a:r>
            <a:r>
              <a:rPr lang="en-US" altLang="en-US" sz="3600" dirty="0"/>
              <a:t> an existing apostate body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 smtClean="0"/>
              <a:t>People were </a:t>
            </a:r>
            <a:r>
              <a:rPr lang="en-US" altLang="en-US" sz="3200" dirty="0"/>
              <a:t>leaving denominationalism </a:t>
            </a:r>
            <a:r>
              <a:rPr lang="en-US" altLang="en-US" sz="3200" dirty="0" smtClean="0"/>
              <a:t>to </a:t>
            </a:r>
            <a:br>
              <a:rPr lang="en-US" altLang="en-US" sz="3200" dirty="0" smtClean="0"/>
            </a:br>
            <a:r>
              <a:rPr lang="en-US" altLang="en-US" sz="3200" dirty="0" smtClean="0"/>
              <a:t>“speak </a:t>
            </a:r>
            <a:r>
              <a:rPr lang="en-US" altLang="en-US" sz="3200" dirty="0" smtClean="0"/>
              <a:t>as the Bible </a:t>
            </a:r>
            <a:r>
              <a:rPr lang="en-US" altLang="en-US" sz="3200" dirty="0" smtClean="0"/>
              <a:t>speaks”</a:t>
            </a:r>
            <a:endParaRPr lang="en-US" altLang="en-US" sz="3200" dirty="0" smtClean="0"/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T</a:t>
            </a:r>
            <a:r>
              <a:rPr lang="en-US" altLang="en-US" sz="3200" dirty="0" smtClean="0"/>
              <a:t>he spreading of the seed </a:t>
            </a:r>
            <a:br>
              <a:rPr lang="en-US" altLang="en-US" sz="3200" dirty="0" smtClean="0"/>
            </a:br>
            <a:r>
              <a:rPr lang="en-US" altLang="en-US" sz="3200" dirty="0" smtClean="0"/>
              <a:t>afresh Lk. 8:11</a:t>
            </a:r>
            <a:endParaRPr lang="en-US" altLang="en-US" sz="3200" dirty="0"/>
          </a:p>
        </p:txBody>
      </p:sp>
      <p:pic>
        <p:nvPicPr>
          <p:cNvPr id="1027" name="Picture 3" descr="C:\Users\Steven\AppData\Local\Microsoft\Windows\Temporary Internet Files\Content.IE5\GEI2FJ88\seed-tre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476385"/>
            <a:ext cx="2307336" cy="308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75061" y="6324600"/>
            <a:ext cx="2537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660000">
                    <a:lumMod val="75000"/>
                  </a:srgbClr>
                </a:solidFill>
                <a:latin typeface="Arial Black" panose="020B0A04020102020204" pitchFamily="34" charset="0"/>
              </a:rPr>
              <a:t>SEED = WORD</a:t>
            </a:r>
            <a:endParaRPr lang="en-US" sz="2400" b="1" dirty="0">
              <a:solidFill>
                <a:srgbClr val="660000">
                  <a:lumMod val="75000"/>
                </a:srgb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75500" y="4343400"/>
            <a:ext cx="12362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660000">
                    <a:lumMod val="75000"/>
                  </a:srgbClr>
                </a:solidFill>
              </a:rPr>
              <a:t>Produces</a:t>
            </a:r>
          </a:p>
          <a:p>
            <a:pPr algn="ctr"/>
            <a:r>
              <a:rPr lang="en-US" b="1" dirty="0" smtClean="0">
                <a:solidFill>
                  <a:srgbClr val="660000">
                    <a:lumMod val="75000"/>
                  </a:srgbClr>
                </a:solidFill>
              </a:rPr>
              <a:t>after its</a:t>
            </a:r>
          </a:p>
          <a:p>
            <a:pPr algn="ctr"/>
            <a:r>
              <a:rPr lang="en-US" b="1" dirty="0" smtClean="0">
                <a:solidFill>
                  <a:srgbClr val="660000">
                    <a:lumMod val="75000"/>
                  </a:srgbClr>
                </a:solidFill>
              </a:rPr>
              <a:t>kind</a:t>
            </a:r>
            <a:endParaRPr lang="en-US" b="1" dirty="0">
              <a:solidFill>
                <a:srgbClr val="660000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49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  <p:bldP spid="2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Those who died in Christ (Rev. 14:13)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Lived as faithful members of His church</a:t>
            </a:r>
          </a:p>
          <a:p>
            <a:r>
              <a:rPr lang="en-US" dirty="0" smtClean="0"/>
              <a:t>Will not remain in Hades forever</a:t>
            </a:r>
          </a:p>
          <a:p>
            <a:r>
              <a:rPr lang="en-US" dirty="0" smtClean="0"/>
              <a:t>Will triumphantly rise at Jesus’ second coming</a:t>
            </a:r>
          </a:p>
          <a:p>
            <a:pPr lvl="1"/>
            <a:r>
              <a:rPr lang="en-US" dirty="0" smtClean="0"/>
              <a:t>Gates of Hades can be opened by the Rock of the church (Rev. 1:18)</a:t>
            </a:r>
          </a:p>
          <a:p>
            <a:pPr lvl="1"/>
            <a:r>
              <a:rPr lang="en-US" dirty="0" smtClean="0"/>
              <a:t>All in </a:t>
            </a:r>
            <a:r>
              <a:rPr lang="en-US" dirty="0" smtClean="0"/>
              <a:t>Death </a:t>
            </a:r>
            <a:r>
              <a:rPr lang="en-US" dirty="0" smtClean="0"/>
              <a:t>and Hades will exit and be judged (Rev. 20:13)</a:t>
            </a:r>
          </a:p>
          <a:p>
            <a:pPr lvl="1"/>
            <a:r>
              <a:rPr lang="en-US" dirty="0" smtClean="0"/>
              <a:t>Death and Hades will be destroyed (Rev. 20:14; 1 Cor. 15:26, 51-55)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74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r>
              <a:rPr lang="en-US" altLang="en-US" dirty="0" smtClean="0"/>
              <a:t>Christians are not afraid of questions</a:t>
            </a:r>
            <a:endParaRPr lang="en-US" altLang="en-US" dirty="0"/>
          </a:p>
          <a:p>
            <a:pPr lvl="1"/>
            <a:r>
              <a:rPr lang="en-US" altLang="en-US" dirty="0"/>
              <a:t>“But sanctify the Lord God in your hearts, and always be ready to give a defense to everyone who asks you a reason for the hope that is in you, with meekness and fear” (1 Pet. 3:15)</a:t>
            </a:r>
          </a:p>
        </p:txBody>
      </p:sp>
    </p:spTree>
    <p:extLst>
      <p:ext uri="{BB962C8B-B14F-4D97-AF65-F5344CB8AC3E}">
        <p14:creationId xmlns:p14="http://schemas.microsoft.com/office/powerpoint/2010/main" val="208824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Will You Be Saved </a:t>
            </a:r>
            <a:r>
              <a:rPr lang="en-US" altLang="en-US" dirty="0" smtClean="0"/>
              <a:t>Today as They Were in the 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Century?</a:t>
            </a:r>
            <a:endParaRPr lang="en-US" alt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“And with many other words he testified and exhorted them, saying, ‘Be saved from this perverse generation.’ </a:t>
            </a:r>
            <a:r>
              <a:rPr lang="en-US" altLang="en-US" dirty="0">
                <a:latin typeface="Arial Black" panose="020B0A04020102020204" pitchFamily="34" charset="0"/>
              </a:rPr>
              <a:t>Then</a:t>
            </a:r>
            <a:r>
              <a:rPr lang="en-US" altLang="en-US" dirty="0"/>
              <a:t> those who gladly </a:t>
            </a:r>
            <a:r>
              <a:rPr lang="en-US" altLang="en-US" dirty="0">
                <a:latin typeface="Arial Black" panose="020B0A04020102020204" pitchFamily="34" charset="0"/>
              </a:rPr>
              <a:t>received his word were baptized</a:t>
            </a:r>
            <a:r>
              <a:rPr lang="en-US" altLang="en-US" dirty="0"/>
              <a:t>; and that day about three thousand souls were added to them” (Acts 2:40, 41)</a:t>
            </a:r>
          </a:p>
          <a:p>
            <a:pPr lvl="1"/>
            <a:r>
              <a:rPr lang="en-US" altLang="en-US" dirty="0">
                <a:solidFill>
                  <a:schemeClr val="bg2"/>
                </a:solidFill>
                <a:latin typeface="Arial Black" panose="020B0A04020102020204" pitchFamily="34" charset="0"/>
              </a:rPr>
              <a:t>gladly receive the </a:t>
            </a:r>
            <a:r>
              <a:rPr lang="en-US" altLang="en-US" dirty="0" smtClean="0">
                <a:solidFill>
                  <a:schemeClr val="bg2"/>
                </a:solidFill>
                <a:latin typeface="Arial Black" panose="020B0A04020102020204" pitchFamily="34" charset="0"/>
              </a:rPr>
              <a:t>word </a:t>
            </a:r>
            <a:r>
              <a:rPr lang="en-US" altLang="en-US" dirty="0" smtClean="0">
                <a:solidFill>
                  <a:schemeClr val="bg2"/>
                </a:solidFill>
                <a:latin typeface="Arial Black" panose="020B0A04020102020204" pitchFamily="34" charset="0"/>
                <a:cs typeface="Arial"/>
              </a:rPr>
              <a:t>→ </a:t>
            </a:r>
            <a:r>
              <a:rPr lang="en-US" altLang="en-US" dirty="0" smtClean="0">
                <a:solidFill>
                  <a:schemeClr val="bg2"/>
                </a:solidFill>
                <a:latin typeface="Arial Black" panose="020B0A04020102020204" pitchFamily="34" charset="0"/>
              </a:rPr>
              <a:t>baptized </a:t>
            </a:r>
            <a:r>
              <a:rPr lang="en-US" altLang="en-US" dirty="0">
                <a:solidFill>
                  <a:schemeClr val="bg2"/>
                </a:solidFill>
                <a:latin typeface="Arial Black" panose="020B0A04020102020204" pitchFamily="34" charset="0"/>
                <a:cs typeface="Arial"/>
              </a:rPr>
              <a:t>→ </a:t>
            </a:r>
            <a:r>
              <a:rPr lang="en-US" altLang="en-US" dirty="0" smtClean="0">
                <a:solidFill>
                  <a:schemeClr val="bg2"/>
                </a:solidFill>
                <a:latin typeface="Arial Black" panose="020B0A04020102020204" pitchFamily="34" charset="0"/>
                <a:cs typeface="Arial"/>
              </a:rPr>
              <a:t>added!</a:t>
            </a:r>
          </a:p>
        </p:txBody>
      </p:sp>
    </p:spTree>
    <p:extLst>
      <p:ext uri="{BB962C8B-B14F-4D97-AF65-F5344CB8AC3E}">
        <p14:creationId xmlns:p14="http://schemas.microsoft.com/office/powerpoint/2010/main" val="70844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Will You Be Saved Today?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302125"/>
          </a:xfrm>
        </p:spPr>
        <p:txBody>
          <a:bodyPr/>
          <a:lstStyle/>
          <a:p>
            <a:r>
              <a:rPr lang="en-US" altLang="en-US" spc="-100" dirty="0"/>
              <a:t>“And when all the people heard Him, even the tax collectors justified God, having been baptized with the baptism of John. But the Pharisees and lawyers </a:t>
            </a:r>
            <a:r>
              <a:rPr lang="en-US" altLang="en-US" spc="-100" dirty="0">
                <a:latin typeface="Arial Black" panose="020B0A04020102020204" pitchFamily="34" charset="0"/>
              </a:rPr>
              <a:t>rejected the will of God</a:t>
            </a:r>
            <a:r>
              <a:rPr lang="en-US" altLang="en-US" spc="-100" dirty="0"/>
              <a:t> for themselves, </a:t>
            </a:r>
            <a:r>
              <a:rPr lang="en-US" altLang="en-US" spc="-100" dirty="0">
                <a:latin typeface="Arial Black" panose="020B0A04020102020204" pitchFamily="34" charset="0"/>
              </a:rPr>
              <a:t>not having been baptized </a:t>
            </a:r>
            <a:r>
              <a:rPr lang="en-US" altLang="en-US" spc="-100" dirty="0"/>
              <a:t>by him” (Lk. 7:29, 30)</a:t>
            </a:r>
          </a:p>
          <a:p>
            <a:pPr lvl="1"/>
            <a:r>
              <a:rPr lang="en-US" altLang="en-US" spc="-150" dirty="0">
                <a:solidFill>
                  <a:schemeClr val="bg2"/>
                </a:solidFill>
                <a:latin typeface="Arial Black" panose="020B0A04020102020204" pitchFamily="34" charset="0"/>
              </a:rPr>
              <a:t>reject the will of God </a:t>
            </a:r>
            <a:r>
              <a:rPr lang="en-US" altLang="en-US" spc="-150" dirty="0" smtClean="0">
                <a:solidFill>
                  <a:schemeClr val="bg2"/>
                </a:solidFill>
                <a:latin typeface="Arial Black" panose="020B0A04020102020204" pitchFamily="34" charset="0"/>
                <a:cs typeface="Arial"/>
              </a:rPr>
              <a:t>→ </a:t>
            </a:r>
            <a:r>
              <a:rPr lang="en-US" altLang="en-US" spc="-150" dirty="0" smtClean="0">
                <a:solidFill>
                  <a:schemeClr val="bg2"/>
                </a:solidFill>
                <a:latin typeface="Arial Black" panose="020B0A04020102020204" pitchFamily="34" charset="0"/>
              </a:rPr>
              <a:t>reject </a:t>
            </a:r>
            <a:r>
              <a:rPr lang="en-US" altLang="en-US" spc="-150" dirty="0">
                <a:solidFill>
                  <a:schemeClr val="bg2"/>
                </a:solidFill>
                <a:latin typeface="Arial Black" panose="020B0A04020102020204" pitchFamily="34" charset="0"/>
              </a:rPr>
              <a:t>baptism</a:t>
            </a:r>
          </a:p>
        </p:txBody>
      </p:sp>
      <p:sp>
        <p:nvSpPr>
          <p:cNvPr id="56324" name="WordArt 4"/>
          <p:cNvSpPr>
            <a:spLocks noChangeArrowheads="1" noChangeShapeType="1" noTextEdit="1"/>
          </p:cNvSpPr>
          <p:nvPr/>
        </p:nvSpPr>
        <p:spPr bwMode="auto">
          <a:xfrm>
            <a:off x="1066800" y="5638800"/>
            <a:ext cx="723900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587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 Black"/>
              </a:rPr>
              <a:t>SO SIMPLE!</a:t>
            </a:r>
          </a:p>
        </p:txBody>
      </p:sp>
    </p:spTree>
    <p:extLst>
      <p:ext uri="{BB962C8B-B14F-4D97-AF65-F5344CB8AC3E}">
        <p14:creationId xmlns:p14="http://schemas.microsoft.com/office/powerpoint/2010/main" val="338588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7391400" cy="1143000"/>
          </a:xfrm>
        </p:spPr>
        <p:txBody>
          <a:bodyPr/>
          <a:lstStyle/>
          <a:p>
            <a:r>
              <a:rPr lang="en-US" altLang="en-US"/>
              <a:t>Martin Wrote: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i="1" dirty="0"/>
              <a:t>If you ask one of these "preachers" any of the questions in this tract, you won't get a straight answer due to their "screwball" theology. You'll have them in "hot water," "swimming in circles," trying to explain their heretical positions. They'll be "hopping </a:t>
            </a:r>
            <a:r>
              <a:rPr lang="en-US" altLang="en-US" sz="2800" i="1" dirty="0" smtClean="0"/>
              <a:t>all </a:t>
            </a:r>
            <a:r>
              <a:rPr lang="en-US" altLang="en-US" sz="2800" i="1" dirty="0"/>
              <a:t>over the pond" because they can't </a:t>
            </a:r>
            <a:r>
              <a:rPr lang="en-US" altLang="en-US" sz="2800" i="1" dirty="0" smtClean="0"/>
              <a:t>stay </a:t>
            </a:r>
            <a:r>
              <a:rPr lang="en-US" altLang="en-US" sz="2800" i="1" dirty="0"/>
              <a:t>too long in one spot without sinking in the mire of their false doctrines. </a:t>
            </a:r>
          </a:p>
        </p:txBody>
      </p:sp>
      <p:pic>
        <p:nvPicPr>
          <p:cNvPr id="12292" name="Picture 4" descr="broMart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0803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9" name="Picture 11" descr="MMj0395749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762000"/>
            <a:ext cx="571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6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broMarti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808038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7391400" cy="457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600">
                <a:solidFill>
                  <a:schemeClr val="accent2"/>
                </a:solidFill>
              </a:rPr>
              <a:t>Martin’s </a:t>
            </a:r>
            <a:r>
              <a:rPr lang="en-US" altLang="en-US" sz="3600" i="1">
                <a:solidFill>
                  <a:schemeClr val="accent2"/>
                </a:solidFill>
              </a:rPr>
              <a:t>Unanswerable</a:t>
            </a:r>
            <a:r>
              <a:rPr lang="en-US" altLang="en-US" sz="3600">
                <a:solidFill>
                  <a:schemeClr val="accent2"/>
                </a:solidFill>
              </a:rPr>
              <a:t> Questions</a:t>
            </a:r>
          </a:p>
        </p:txBody>
      </p:sp>
      <p:sp>
        <p:nvSpPr>
          <p:cNvPr id="24579" name="AutoShape 3"/>
          <p:cNvSpPr>
            <a:spLocks noGrp="1" noChangeArrowheads="1"/>
          </p:cNvSpPr>
          <p:nvPr>
            <p:ph type="body" idx="1"/>
          </p:nvPr>
        </p:nvSpPr>
        <p:spPr>
          <a:prstGeom prst="wedgeRectCallout">
            <a:avLst>
              <a:gd name="adj1" fmla="val -43750"/>
              <a:gd name="adj2" fmla="val -74870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marL="609600" indent="-6096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en-US" altLang="en-US" sz="2800">
                <a:solidFill>
                  <a:schemeClr val="bg1"/>
                </a:solidFill>
              </a:rPr>
              <a:t>According to the history of the "Church of Christ," God used certain men to "restore" the New Testament Church in the early 1800's. </a:t>
            </a:r>
            <a:r>
              <a:rPr lang="en-US" altLang="en-US" sz="2800" b="1">
                <a:solidFill>
                  <a:schemeClr val="bg1"/>
                </a:solidFill>
              </a:rPr>
              <a:t>Where was the true New Testament church before then? </a:t>
            </a:r>
            <a:r>
              <a:rPr lang="en-US" altLang="en-US" sz="2800">
                <a:solidFill>
                  <a:schemeClr val="bg1"/>
                </a:solidFill>
              </a:rPr>
              <a:t>Jesus said that the gates of hell would not prevail against His church (Matthew 16:18). </a:t>
            </a:r>
            <a:r>
              <a:rPr lang="en-US" altLang="en-US" sz="2800" b="1">
                <a:solidFill>
                  <a:schemeClr val="bg1"/>
                </a:solidFill>
              </a:rPr>
              <a:t>What happened to the church and where was the truth it was responsible for preaching </a:t>
            </a:r>
            <a:r>
              <a:rPr lang="en-US" altLang="en-US" sz="2800" b="1" u="sng">
                <a:solidFill>
                  <a:schemeClr val="bg1"/>
                </a:solidFill>
              </a:rPr>
              <a:t>before God restored it?</a:t>
            </a:r>
          </a:p>
        </p:txBody>
      </p:sp>
    </p:spTree>
    <p:extLst>
      <p:ext uri="{BB962C8B-B14F-4D97-AF65-F5344CB8AC3E}">
        <p14:creationId xmlns:p14="http://schemas.microsoft.com/office/powerpoint/2010/main" val="113284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formation of churches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57912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church that is truly “of Christ” is made up of individuals who are “in Christ”</a:t>
            </a:r>
          </a:p>
          <a:p>
            <a:pPr lvl="1"/>
            <a:r>
              <a:rPr lang="en-US" dirty="0"/>
              <a:t>“For as the body is one and has many members, but all the members of that one body, being many, are one body, so also is </a:t>
            </a:r>
            <a:r>
              <a:rPr lang="en-US" dirty="0" smtClean="0"/>
              <a:t>Christ” </a:t>
            </a:r>
            <a:br>
              <a:rPr lang="en-US" dirty="0" smtClean="0"/>
            </a:br>
            <a:r>
              <a:rPr lang="en-US" dirty="0" smtClean="0"/>
              <a:t>(1 Cor. 12:12; see v.27; Acts 9:26-28)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562600" y="1905000"/>
            <a:ext cx="3124200" cy="2590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</a:rPr>
              <a:t>ONE BODY WITH MANY MEMBERS</a:t>
            </a:r>
            <a:endParaRPr lang="en-US" sz="28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163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formation of churches begins with receptive </a:t>
            </a:r>
            <a:r>
              <a:rPr lang="en-US" dirty="0" smtClean="0"/>
              <a:t>individuals who: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5105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Continue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/>
              <a:t>to hold fast to word (Phil. 2:14-16; Heb. 3:14; 2 Jn. 9-11) </a:t>
            </a:r>
          </a:p>
          <a:p>
            <a:r>
              <a:rPr lang="en-US" dirty="0" smtClean="0">
                <a:solidFill>
                  <a:schemeClr val="bg2"/>
                </a:solidFill>
                <a:latin typeface="Arial Black" panose="020B0A04020102020204" pitchFamily="34" charset="0"/>
              </a:rPr>
              <a:t>Receive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obey </a:t>
            </a:r>
            <a:r>
              <a:rPr lang="en-US" dirty="0" smtClean="0"/>
              <a:t>the word in baptism (Gal. 3:26, 27; 1 Pet. 1:22, 23) 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Depart</a:t>
            </a:r>
            <a:r>
              <a:rPr lang="en-US" dirty="0" smtClean="0"/>
              <a:t> </a:t>
            </a:r>
            <a:r>
              <a:rPr lang="en-US" dirty="0"/>
              <a:t>from iniquity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2 Tim. </a:t>
            </a:r>
            <a:r>
              <a:rPr lang="en-US" dirty="0" smtClean="0"/>
              <a:t>2:19)</a:t>
            </a:r>
          </a:p>
          <a:p>
            <a:r>
              <a:rPr lang="en-US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Listen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/>
              <a:t>to the preaching of the word </a:t>
            </a:r>
            <a:endParaRPr lang="en-US" dirty="0" smtClean="0"/>
          </a:p>
          <a:p>
            <a:pPr lvl="1"/>
            <a:r>
              <a:rPr lang="en-US" dirty="0" smtClean="0"/>
              <a:t>Lk</a:t>
            </a:r>
            <a:r>
              <a:rPr lang="en-US" dirty="0"/>
              <a:t>. </a:t>
            </a:r>
            <a:r>
              <a:rPr lang="en-US" dirty="0" smtClean="0"/>
              <a:t>8:11ff | </a:t>
            </a:r>
            <a:r>
              <a:rPr lang="en-US" dirty="0"/>
              <a:t>Phil. </a:t>
            </a:r>
            <a:r>
              <a:rPr lang="en-US" dirty="0" smtClean="0"/>
              <a:t>2:21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562600" y="1905000"/>
            <a:ext cx="3124200" cy="25908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  <a:latin typeface="Arial Black" panose="020B0A04020102020204" pitchFamily="34" charset="0"/>
              </a:rPr>
              <a:t>In Christ</a:t>
            </a:r>
            <a:endParaRPr lang="en-US" sz="3200" b="1" dirty="0">
              <a:solidFill>
                <a:schemeClr val="bg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6176629" y="3810000"/>
            <a:ext cx="1828800" cy="3048000"/>
          </a:xfrm>
          <a:prstGeom prst="upArrow">
            <a:avLst>
              <a:gd name="adj1" fmla="val 50000"/>
              <a:gd name="adj2" fmla="val 563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63844" y="6400800"/>
            <a:ext cx="1247361" cy="44267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Listens</a:t>
            </a:r>
            <a:endParaRPr lang="en-US" sz="20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8821" y="5181600"/>
            <a:ext cx="2197415" cy="783193"/>
          </a:xfrm>
          <a:prstGeom prst="roundRect">
            <a:avLst/>
          </a:prstGeom>
          <a:solidFill>
            <a:schemeClr val="l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Arial Black" panose="020B0A04020102020204" pitchFamily="34" charset="0"/>
              </a:rPr>
              <a:t>Names Christ</a:t>
            </a:r>
          </a:p>
          <a:p>
            <a:pPr algn="ctr"/>
            <a:r>
              <a:rPr lang="en-US" sz="2000" dirty="0" smtClean="0">
                <a:latin typeface="Arial Black" panose="020B0A04020102020204" pitchFamily="34" charset="0"/>
              </a:rPr>
              <a:t>&amp; Departs Sin</a:t>
            </a: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1576" y="3962400"/>
            <a:ext cx="1451901" cy="442674"/>
          </a:xfrm>
          <a:prstGeom prst="roundRect">
            <a:avLst/>
          </a:prstGeom>
          <a:solidFill>
            <a:schemeClr val="lt1">
              <a:alpha val="78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/>
                </a:solidFill>
                <a:latin typeface="Arial Black" panose="020B0A04020102020204" pitchFamily="34" charset="0"/>
              </a:rPr>
              <a:t>Baptized</a:t>
            </a:r>
            <a:endParaRPr lang="en-US" sz="2000" dirty="0">
              <a:solidFill>
                <a:schemeClr val="bg2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5303" y="2514600"/>
            <a:ext cx="2222083" cy="461665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2400" spc="3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Continues</a:t>
            </a:r>
            <a:endParaRPr lang="en-US" sz="2000" spc="3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52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rev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0000FF"/>
                </a:solidFill>
              </a:rPr>
              <a:t>formation </a:t>
            </a:r>
            <a:r>
              <a:rPr lang="en-US" dirty="0" smtClean="0"/>
              <a:t>of churches: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based upon the spreading of the word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connected to the heart/willful reception of the word of God by individuals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conditioned by the fearful and faithful determination to continue God’s grace</a:t>
            </a:r>
          </a:p>
          <a:p>
            <a:pPr lvl="1">
              <a:buFont typeface="Arial" panose="020B0604020202020204" pitchFamily="34" charset="0"/>
              <a:buChar char="*"/>
            </a:pPr>
            <a:r>
              <a:rPr lang="en-US" dirty="0" smtClean="0">
                <a:latin typeface="+mj-lt"/>
              </a:rPr>
              <a:t>Not by God overriding the free will of man by the direct operation of the Holy </a:t>
            </a:r>
            <a:r>
              <a:rPr lang="en-US" dirty="0" smtClean="0">
                <a:latin typeface="+mj-lt"/>
              </a:rPr>
              <a:t>Spirit (Acts 7:51)</a:t>
            </a: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160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0000FF"/>
                </a:solidFill>
              </a:rPr>
              <a:t>continuation</a:t>
            </a:r>
            <a:r>
              <a:rPr lang="en-US" dirty="0" smtClean="0"/>
              <a:t> of churches: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fluid—based on man’s reaction to the word</a:t>
            </a:r>
          </a:p>
          <a:p>
            <a:pPr lvl="1"/>
            <a:r>
              <a:rPr lang="en-US" dirty="0" smtClean="0"/>
              <a:t>Beginning (Acts 14:21)</a:t>
            </a:r>
          </a:p>
          <a:p>
            <a:pPr lvl="1"/>
            <a:r>
              <a:rPr lang="en-US" dirty="0" smtClean="0"/>
              <a:t>Growing (Acts 14:22, 23; 9:31; 16:5)</a:t>
            </a:r>
          </a:p>
          <a:p>
            <a:pPr lvl="1"/>
            <a:r>
              <a:rPr lang="en-US" dirty="0" smtClean="0"/>
              <a:t>Dying (1 Cor. 11:17-30; Rev. 3:1-3)</a:t>
            </a:r>
          </a:p>
          <a:p>
            <a:pPr lvl="1"/>
            <a:r>
              <a:rPr lang="en-US" dirty="0" smtClean="0"/>
              <a:t>Extinguished (Rev. 1:20; 2:5; 3:20)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183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Restoring The Church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restoration movement in America in the early 1800’s was only for America</a:t>
            </a:r>
          </a:p>
          <a:p>
            <a:r>
              <a:rPr lang="en-US" altLang="en-US" dirty="0"/>
              <a:t>Churches of Christ existed before the restoration movement in America</a:t>
            </a:r>
          </a:p>
          <a:p>
            <a:r>
              <a:rPr lang="en-US" altLang="en-US" dirty="0"/>
              <a:t>Individuals as well as local churches have the ability to leave Christ (Sardis, Laodicea, etc.)</a:t>
            </a:r>
          </a:p>
        </p:txBody>
      </p:sp>
    </p:spTree>
    <p:extLst>
      <p:ext uri="{BB962C8B-B14F-4D97-AF65-F5344CB8AC3E}">
        <p14:creationId xmlns:p14="http://schemas.microsoft.com/office/powerpoint/2010/main" val="21555992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Restoring The Church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Christ’s </a:t>
            </a:r>
            <a:r>
              <a:rPr lang="en-US" altLang="en-US" sz="3600" dirty="0">
                <a:latin typeface="Arial Black" panose="020B0A04020102020204" pitchFamily="34" charset="0"/>
              </a:rPr>
              <a:t>rule</a:t>
            </a:r>
            <a:r>
              <a:rPr lang="en-US" altLang="en-US" sz="3600" dirty="0"/>
              <a:t> has never been </a:t>
            </a:r>
            <a:r>
              <a:rPr lang="en-US" altLang="en-US" sz="3600" dirty="0" smtClean="0"/>
              <a:t>broken</a:t>
            </a:r>
            <a:endParaRPr lang="en-US" altLang="en-US" sz="3600" dirty="0"/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It has been consistently in force since </a:t>
            </a:r>
            <a:r>
              <a:rPr lang="en-US" altLang="en-US" sz="3200" dirty="0" smtClean="0"/>
              <a:t>His </a:t>
            </a:r>
            <a:r>
              <a:rPr lang="en-US" altLang="en-US" sz="3200" dirty="0"/>
              <a:t>ascension</a:t>
            </a:r>
          </a:p>
          <a:p>
            <a:pPr>
              <a:lnSpc>
                <a:spcPct val="90000"/>
              </a:lnSpc>
            </a:pPr>
            <a:r>
              <a:rPr lang="en-US" altLang="en-US" sz="3600" dirty="0"/>
              <a:t>The church was once for all established in the first century (Matt. 16:18; Acts 2:47)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/>
              <a:t>It doesn’t have multiple </a:t>
            </a:r>
            <a:r>
              <a:rPr lang="en-US" altLang="en-US" sz="3200" dirty="0" smtClean="0"/>
              <a:t>birthdays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5346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810</Words>
  <Application>Microsoft Office PowerPoint</Application>
  <PresentationFormat>On-screen Show (4:3)</PresentationFormat>
  <Paragraphs>71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Times New Roman</vt:lpstr>
      <vt:lpstr>Segoe Media Center</vt:lpstr>
      <vt:lpstr>Wingdings</vt:lpstr>
      <vt:lpstr>Arial Black</vt:lpstr>
      <vt:lpstr>Default Design</vt:lpstr>
      <vt:lpstr>Quadrant</vt:lpstr>
      <vt:lpstr>1_Quadrant</vt:lpstr>
      <vt:lpstr>“Commonsense Questions A Church of Christ Preacher Cannot Answer?”</vt:lpstr>
      <vt:lpstr>Martin Wrote:</vt:lpstr>
      <vt:lpstr>Martin’s Unanswerable Questions</vt:lpstr>
      <vt:lpstr>The formation of churches</vt:lpstr>
      <vt:lpstr>The formation of churches begins with receptive individuals who:</vt:lpstr>
      <vt:lpstr>The formation of churches:</vt:lpstr>
      <vt:lpstr>The continuation of churches:</vt:lpstr>
      <vt:lpstr>Restoring The Church</vt:lpstr>
      <vt:lpstr>Restoring The Church</vt:lpstr>
      <vt:lpstr>Restoring The Church</vt:lpstr>
      <vt:lpstr>Those who died in Christ (Rev. 14:13)</vt:lpstr>
      <vt:lpstr>PowerPoint Presentation</vt:lpstr>
      <vt:lpstr>Will You Be Saved Today as They Were in the 1st Century?</vt:lpstr>
      <vt:lpstr>Will You Be Saved Today?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“Common Sense Questions A Church of Christ Preacher Cannot Answer?”</dc:title>
  <dc:creator>Steven J. Wallace</dc:creator>
  <cp:lastModifiedBy>Steven J. Wallace</cp:lastModifiedBy>
  <cp:revision>39</cp:revision>
  <dcterms:created xsi:type="dcterms:W3CDTF">2007-03-08T18:17:30Z</dcterms:created>
  <dcterms:modified xsi:type="dcterms:W3CDTF">2015-10-09T23:58:09Z</dcterms:modified>
</cp:coreProperties>
</file>